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8" r:id="rId1"/>
  </p:sldMasterIdLst>
  <p:notesMasterIdLst>
    <p:notesMasterId r:id="rId9"/>
  </p:notesMasterIdLst>
  <p:sldIdLst>
    <p:sldId id="256" r:id="rId2"/>
    <p:sldId id="259" r:id="rId3"/>
    <p:sldId id="257" r:id="rId4"/>
    <p:sldId id="258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F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redný štýl 3 - zvýrazneni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Štýl s motívom 1 - zvýrazneni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Štýl s motívom 1 - zvýrazneni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2" d="100"/>
          <a:sy n="62" d="100"/>
        </p:scale>
        <p:origin x="13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07C92B-B312-47C2-B43F-257768218635}" type="datetimeFigureOut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F1C709-72C2-4EEC-A662-EC80FA7F8D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774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/>
          </a:p>
        </p:txBody>
      </p:sp>
      <p:sp>
        <p:nvSpPr>
          <p:cNvPr id="1536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E72F8-4CE4-44C5-B607-49D48C64F483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039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</p:grpSp>
      </p:grpSp>
      <p:sp>
        <p:nvSpPr>
          <p:cNvPr id="2771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2771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DFC18-240B-416C-8041-A15B2D1F8B53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7E78-2BAB-4AC0-BCCF-853A5617D60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E66C-84D4-49B5-B36B-4F5F4035F0D2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B045-BBA7-4147-8371-96DD6EC00E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685F4-F9A1-432E-B252-2A379D747C41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C095-2AEA-4156-8712-6F2146D1FB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B88DC-C662-447B-94BE-955FC3AC0655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11DDF-9875-481E-B22A-B045FDF6B01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168E-A967-4F01-B182-7B854307C14B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05B5-0726-4D6A-95BB-4557E416CE8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E7477-2FC2-4854-A13E-AEB83F24C539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D272A-F0A3-4A6A-87E2-27FD102E07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65E8F-F33D-412B-8AE1-5ED16C93959E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48D66-C504-4E16-AEFD-5BA182EA0BA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B2639-DFC6-425B-8DB7-EC7316BA41C9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4AB54-D74D-44CB-A151-1E3CC3AD079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B0C6F-7141-4E07-A557-4DB00BE13903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3726B-FB8A-4DB9-BAA0-BC670F6A62C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A6B30-51F5-4ACE-B037-672BF530A50C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0CFA0-A674-4ABB-822D-622B14D6DF6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650AB-F0A4-43BA-B52E-5DCF6F675E3B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0D65-B4B6-4E6A-B08F-29D52C1B2C5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662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662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3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4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4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4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4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4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4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4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4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4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5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5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5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5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665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5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5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5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5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6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6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6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6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6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6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6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6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6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6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667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7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667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7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7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7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7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7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8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8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2668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sp>
            <p:nvSpPr>
              <p:cNvPr id="2668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84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85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86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8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88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89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  <p:sp>
            <p:nvSpPr>
              <p:cNvPr id="26690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/>
              </a:p>
            </p:txBody>
          </p:sp>
        </p:grpSp>
      </p:grpSp>
      <p:sp>
        <p:nvSpPr>
          <p:cNvPr id="266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266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48E62AB-3233-47B9-ADE7-9D8C3B252CF8}" type="datetime1">
              <a:rPr lang="sk-SK"/>
              <a:pPr>
                <a:defRPr/>
              </a:pPr>
              <a:t>30. 8. 2021</a:t>
            </a:fld>
            <a:endParaRPr lang="sk-SK"/>
          </a:p>
        </p:txBody>
      </p:sp>
      <p:sp>
        <p:nvSpPr>
          <p:cNvPr id="266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66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870FBDE-2515-41C5-8BFE-AA14466B508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2669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0" r:id="rId1"/>
    <p:sldLayoutId id="2147484179" r:id="rId2"/>
    <p:sldLayoutId id="2147484178" r:id="rId3"/>
    <p:sldLayoutId id="2147484177" r:id="rId4"/>
    <p:sldLayoutId id="2147484176" r:id="rId5"/>
    <p:sldLayoutId id="2147484175" r:id="rId6"/>
    <p:sldLayoutId id="2147484174" r:id="rId7"/>
    <p:sldLayoutId id="2147484173" r:id="rId8"/>
    <p:sldLayoutId id="2147484172" r:id="rId9"/>
    <p:sldLayoutId id="2147484171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79388" y="1773238"/>
            <a:ext cx="9144000" cy="2089150"/>
          </a:xfrm>
        </p:spPr>
        <p:txBody>
          <a:bodyPr anchorCtr="0">
            <a:noAutofit/>
          </a:bodyPr>
          <a:lstStyle/>
          <a:p>
            <a:pPr eaLnBrk="1" hangingPunct="1"/>
            <a:r>
              <a:rPr lang="sk-SK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sk-SK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Hochbau</a:t>
            </a:r>
            <a:br>
              <a:rPr lang="sk-SK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sk-SK" sz="4000" b="1" dirty="0">
                <a:latin typeface="Times New Roman" pitchFamily="18" charset="0"/>
                <a:cs typeface="Times New Roman" pitchFamily="18" charset="0"/>
              </a:rPr>
              <a:t>Pozemné staviteľstvo</a:t>
            </a:r>
            <a:br>
              <a:rPr lang="sk-SK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sk-SK" sz="4000" b="1" dirty="0" err="1">
                <a:latin typeface="Times New Roman" pitchFamily="18" charset="0"/>
                <a:cs typeface="Times New Roman" pitchFamily="18" charset="0"/>
              </a:rPr>
              <a:t>Magasépítészet</a:t>
            </a:r>
            <a:br>
              <a:rPr lang="sk-SK" sz="4000" b="1" dirty="0">
                <a:latin typeface="Times New Roman" pitchFamily="18" charset="0"/>
                <a:cs typeface="Times New Roman" pitchFamily="18" charset="0"/>
              </a:rPr>
            </a:br>
            <a:endParaRPr lang="sk-SK" sz="4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Rovná spojnica 7"/>
          <p:cNvCxnSpPr/>
          <p:nvPr/>
        </p:nvCxnSpPr>
        <p:spPr>
          <a:xfrm>
            <a:off x="179388" y="6294438"/>
            <a:ext cx="8713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sk-SK" sz="2400"/>
              <a:t>Der Hochbau ist ein Zweig des Bauwesens, der sich mit der Herstellung aller Bauwerke </a:t>
            </a:r>
            <a:r>
              <a:rPr lang="hu-HU" sz="2400"/>
              <a:t>über der Erde befasst.</a:t>
            </a:r>
            <a:endParaRPr lang="sk-SK" sz="2400"/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hu-HU" sz="2400" dirty="0" err="1">
                <a:solidFill>
                  <a:srgbClr val="FFFF00"/>
                </a:solidFill>
              </a:rPr>
              <a:t>Projektierung</a:t>
            </a:r>
            <a:r>
              <a:rPr lang="hu-HU" sz="2400" dirty="0">
                <a:solidFill>
                  <a:srgbClr val="FFFF00"/>
                </a:solidFill>
              </a:rPr>
              <a:t>:</a:t>
            </a:r>
            <a:r>
              <a:rPr lang="hu-HU" sz="2400" dirty="0"/>
              <a:t> Grundprojekt und </a:t>
            </a:r>
            <a:r>
              <a:rPr lang="hu-HU" sz="2400" dirty="0" err="1"/>
              <a:t>Ausführungsunterlagen</a:t>
            </a:r>
            <a:r>
              <a:rPr lang="hu-HU" sz="2400" dirty="0"/>
              <a:t> </a:t>
            </a:r>
            <a:r>
              <a:rPr lang="hu-HU" sz="2400" dirty="0" err="1"/>
              <a:t>Zeichnungen</a:t>
            </a:r>
            <a:r>
              <a:rPr lang="hu-HU" sz="2400" dirty="0"/>
              <a:t>, </a:t>
            </a:r>
            <a:r>
              <a:rPr lang="hu-HU" sz="2400" dirty="0" err="1"/>
              <a:t>Baukosten</a:t>
            </a:r>
            <a:r>
              <a:rPr lang="hu-HU" sz="2400" dirty="0"/>
              <a:t>, </a:t>
            </a:r>
            <a:r>
              <a:rPr lang="hu-HU" sz="2400" dirty="0" err="1"/>
              <a:t>Darstellungen</a:t>
            </a:r>
            <a:endParaRPr lang="sk-SK" sz="2400" dirty="0"/>
          </a:p>
        </p:txBody>
      </p:sp>
      <p:pic>
        <p:nvPicPr>
          <p:cNvPr id="16387" name="Picture 9" descr="BA_P3_Ansicht-ee63b4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5810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 descr="hochb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565400"/>
            <a:ext cx="2286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cache_24156564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652963"/>
            <a:ext cx="26987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5" descr="500px-Leitpositionen_als_Bezugsgr%C3%B6%C3%9Fe_Estri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4652963"/>
            <a:ext cx="1589087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ovná spojnica 7"/>
          <p:cNvCxnSpPr/>
          <p:nvPr/>
        </p:nvCxnSpPr>
        <p:spPr>
          <a:xfrm>
            <a:off x="179388" y="6294438"/>
            <a:ext cx="8713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29600" cy="1371600"/>
          </a:xfrm>
        </p:spPr>
        <p:txBody>
          <a:bodyPr anchorCtr="0"/>
          <a:lstStyle/>
          <a:p>
            <a:pPr eaLnBrk="1" hangingPunct="1"/>
            <a:r>
              <a:rPr lang="hu-HU" sz="2800" dirty="0">
                <a:solidFill>
                  <a:srgbClr val="FFFF00"/>
                </a:solidFill>
              </a:rPr>
              <a:t>Die </a:t>
            </a:r>
            <a:r>
              <a:rPr lang="hu-HU" sz="2800" dirty="0" err="1">
                <a:solidFill>
                  <a:srgbClr val="FFFF00"/>
                </a:solidFill>
              </a:rPr>
              <a:t>Bauausführung</a:t>
            </a:r>
            <a:endParaRPr lang="sk-SK" sz="2800" dirty="0">
              <a:solidFill>
                <a:srgbClr val="FFFF00"/>
              </a:solidFill>
            </a:endParaRP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eaLnBrk="1" hangingPunct="1"/>
            <a:r>
              <a:rPr lang="hu-HU" sz="2400" dirty="0">
                <a:solidFill>
                  <a:srgbClr val="FFFF00"/>
                </a:solidFill>
              </a:rPr>
              <a:t>Der </a:t>
            </a:r>
            <a:r>
              <a:rPr lang="hu-HU" sz="2400" dirty="0" err="1">
                <a:solidFill>
                  <a:srgbClr val="FFFF00"/>
                </a:solidFill>
              </a:rPr>
              <a:t>Grundbau</a:t>
            </a:r>
            <a:r>
              <a:rPr lang="hu-HU" sz="2400" dirty="0"/>
              <a:t> – </a:t>
            </a:r>
            <a:r>
              <a:rPr lang="hu-HU" sz="1800" dirty="0" err="1"/>
              <a:t>befasst</a:t>
            </a:r>
            <a:r>
              <a:rPr lang="hu-HU" sz="1800" dirty="0"/>
              <a:t> </a:t>
            </a:r>
            <a:r>
              <a:rPr lang="hu-HU" sz="1800" dirty="0" err="1"/>
              <a:t>sich</a:t>
            </a:r>
            <a:r>
              <a:rPr lang="hu-HU" sz="1800" dirty="0"/>
              <a:t> mit </a:t>
            </a:r>
            <a:r>
              <a:rPr lang="hu-HU" sz="1800" dirty="0" err="1"/>
              <a:t>dem</a:t>
            </a:r>
            <a:r>
              <a:rPr lang="hu-HU" sz="1800" dirty="0"/>
              <a:t> </a:t>
            </a:r>
            <a:r>
              <a:rPr lang="hu-HU" sz="1800" dirty="0" err="1"/>
              <a:t>Baugrund</a:t>
            </a:r>
            <a:r>
              <a:rPr lang="hu-HU" sz="1800" dirty="0"/>
              <a:t>, der </a:t>
            </a:r>
            <a:r>
              <a:rPr lang="hu-HU" sz="1800" dirty="0" err="1"/>
              <a:t>Theorie</a:t>
            </a:r>
            <a:r>
              <a:rPr lang="hu-HU" sz="1800" dirty="0"/>
              <a:t>, </a:t>
            </a:r>
            <a:r>
              <a:rPr lang="hu-HU" sz="1800" dirty="0" err="1"/>
              <a:t>Konstruktion</a:t>
            </a:r>
            <a:r>
              <a:rPr lang="hu-HU" sz="1800" dirty="0"/>
              <a:t> und </a:t>
            </a:r>
            <a:r>
              <a:rPr lang="hu-HU" sz="1800" dirty="0" err="1"/>
              <a:t>Ausführung</a:t>
            </a:r>
            <a:r>
              <a:rPr lang="hu-HU" sz="1800" dirty="0"/>
              <a:t> der </a:t>
            </a:r>
            <a:r>
              <a:rPr lang="hu-HU" sz="1800" dirty="0" err="1"/>
              <a:t>Fundamente</a:t>
            </a:r>
            <a:endParaRPr lang="sk-SK" sz="1800" dirty="0"/>
          </a:p>
        </p:txBody>
      </p:sp>
      <p:sp>
        <p:nvSpPr>
          <p:cNvPr id="1741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eaLnBrk="1" hangingPunct="1"/>
            <a:r>
              <a:rPr lang="hu-HU" sz="2400" dirty="0">
                <a:solidFill>
                  <a:srgbClr val="FFFF00"/>
                </a:solidFill>
              </a:rPr>
              <a:t>Der </a:t>
            </a:r>
            <a:r>
              <a:rPr lang="hu-HU" sz="2400" dirty="0" err="1">
                <a:solidFill>
                  <a:srgbClr val="FFFF00"/>
                </a:solidFill>
              </a:rPr>
              <a:t>Rohbau</a:t>
            </a:r>
            <a:r>
              <a:rPr lang="hu-HU" sz="2400" dirty="0"/>
              <a:t> – </a:t>
            </a:r>
            <a:r>
              <a:rPr lang="hu-HU" sz="1800" dirty="0" err="1"/>
              <a:t>ein</a:t>
            </a:r>
            <a:r>
              <a:rPr lang="hu-HU" sz="1800" dirty="0"/>
              <a:t> </a:t>
            </a:r>
            <a:r>
              <a:rPr lang="hu-HU" sz="1800" dirty="0" err="1"/>
              <a:t>Bauwerk</a:t>
            </a:r>
            <a:r>
              <a:rPr lang="hu-HU" sz="1800" dirty="0"/>
              <a:t> </a:t>
            </a:r>
            <a:r>
              <a:rPr lang="hu-HU" sz="1800" dirty="0" err="1"/>
              <a:t>ohne</a:t>
            </a:r>
            <a:r>
              <a:rPr lang="hu-HU" sz="1800" dirty="0"/>
              <a:t> </a:t>
            </a:r>
            <a:r>
              <a:rPr lang="hu-HU" sz="1800" dirty="0" err="1"/>
              <a:t>Putz</a:t>
            </a:r>
            <a:r>
              <a:rPr lang="hu-HU" sz="1800" dirty="0"/>
              <a:t> und </a:t>
            </a:r>
            <a:r>
              <a:rPr lang="hu-HU" sz="1800" dirty="0" err="1"/>
              <a:t>inneren</a:t>
            </a:r>
            <a:r>
              <a:rPr lang="hu-HU" sz="1800" dirty="0"/>
              <a:t> </a:t>
            </a:r>
            <a:r>
              <a:rPr lang="hu-HU" sz="1800" dirty="0" err="1"/>
              <a:t>Ausbau</a:t>
            </a:r>
            <a:r>
              <a:rPr lang="hu-HU" sz="1800" dirty="0"/>
              <a:t>. </a:t>
            </a:r>
            <a:r>
              <a:rPr lang="hu-HU" sz="1800" dirty="0" err="1"/>
              <a:t>Konstruktionsteile</a:t>
            </a:r>
            <a:r>
              <a:rPr lang="hu-HU" sz="1800" dirty="0"/>
              <a:t>: W</a:t>
            </a:r>
            <a:r>
              <a:rPr lang="sk-SK" sz="1800" dirty="0"/>
              <a:t>ä</a:t>
            </a:r>
            <a:r>
              <a:rPr lang="hu-HU" sz="1800" dirty="0" err="1"/>
              <a:t>nde</a:t>
            </a:r>
            <a:r>
              <a:rPr lang="hu-HU" sz="1800" dirty="0"/>
              <a:t>, </a:t>
            </a:r>
            <a:r>
              <a:rPr lang="hu-HU" sz="1800" dirty="0" err="1"/>
              <a:t>Treppen</a:t>
            </a:r>
            <a:r>
              <a:rPr lang="hu-HU" sz="1800" dirty="0"/>
              <a:t> und </a:t>
            </a:r>
            <a:r>
              <a:rPr lang="hu-HU" sz="1800" dirty="0" err="1"/>
              <a:t>Dacharbeiten</a:t>
            </a:r>
            <a:endParaRPr lang="sk-SK" sz="2400" dirty="0"/>
          </a:p>
        </p:txBody>
      </p:sp>
      <p:pic>
        <p:nvPicPr>
          <p:cNvPr id="17415" name="Picture 8" descr="107844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84538"/>
            <a:ext cx="40259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rohbau0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3357563"/>
            <a:ext cx="17335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6" descr="ANd9GcQJVGGETSACrx6nwDovjwZFUMXi-2PkS421YXtpMYBhGquN9ux_W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284538"/>
            <a:ext cx="20510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8" descr="rohbau-in-toplage-geeignet-als-mehrfamilienhaus-oder-10-gf5ba000-y8aq_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4797425"/>
            <a:ext cx="16557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0" descr="rohbau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4797425"/>
            <a:ext cx="20637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8229600" cy="1371600"/>
          </a:xfrm>
        </p:spPr>
        <p:txBody>
          <a:bodyPr anchorCtr="0">
            <a:normAutofit/>
          </a:bodyPr>
          <a:lstStyle/>
          <a:p>
            <a:pPr eaLnBrk="1" hangingPunct="1"/>
            <a:r>
              <a:rPr lang="sk-SK" sz="2800" dirty="0" err="1">
                <a:solidFill>
                  <a:srgbClr val="FFFF00"/>
                </a:solidFill>
                <a:cs typeface="Times New Roman" pitchFamily="18" charset="0"/>
              </a:rPr>
              <a:t>Ausbau</a:t>
            </a:r>
            <a:r>
              <a:rPr lang="sk-SK" sz="28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sk-SK" sz="2800" dirty="0" err="1">
                <a:solidFill>
                  <a:srgbClr val="FFFF00"/>
                </a:solidFill>
                <a:cs typeface="Times New Roman" pitchFamily="18" charset="0"/>
              </a:rPr>
              <a:t>mit</a:t>
            </a:r>
            <a:r>
              <a:rPr lang="sk-SK" sz="28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sk-SK" sz="2800" dirty="0" err="1">
                <a:solidFill>
                  <a:srgbClr val="FFFF00"/>
                </a:solidFill>
                <a:cs typeface="Times New Roman" pitchFamily="18" charset="0"/>
              </a:rPr>
              <a:t>technischer</a:t>
            </a:r>
            <a:r>
              <a:rPr lang="sk-SK" sz="28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sk-SK" sz="2800" dirty="0" err="1">
                <a:solidFill>
                  <a:srgbClr val="FFFF00"/>
                </a:solidFill>
                <a:cs typeface="Times New Roman" pitchFamily="18" charset="0"/>
              </a:rPr>
              <a:t>Ausbaur</a:t>
            </a:r>
            <a:r>
              <a:rPr lang="hu-HU" sz="2800" dirty="0" err="1">
                <a:solidFill>
                  <a:srgbClr val="FFFF00"/>
                </a:solidFill>
                <a:cs typeface="Times New Roman" pitchFamily="18" charset="0"/>
              </a:rPr>
              <a:t>üstung</a:t>
            </a:r>
            <a:br>
              <a:rPr lang="sk-SK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hu-HU" sz="1800" dirty="0" err="1"/>
              <a:t>Nach</a:t>
            </a:r>
            <a:r>
              <a:rPr lang="hu-HU" sz="1800" dirty="0"/>
              <a:t>  </a:t>
            </a:r>
            <a:r>
              <a:rPr lang="hu-HU" sz="1800" dirty="0" err="1"/>
              <a:t>dem</a:t>
            </a:r>
            <a:r>
              <a:rPr lang="hu-HU" sz="1800" dirty="0"/>
              <a:t> </a:t>
            </a:r>
            <a:r>
              <a:rPr lang="hu-HU" sz="1800" dirty="0" err="1"/>
              <a:t>Rohbau</a:t>
            </a:r>
            <a:r>
              <a:rPr lang="hu-HU" sz="1800" dirty="0"/>
              <a:t> </a:t>
            </a:r>
            <a:r>
              <a:rPr lang="hu-HU" sz="1800" dirty="0" err="1"/>
              <a:t>folgt</a:t>
            </a:r>
            <a:r>
              <a:rPr lang="hu-HU" sz="1800" dirty="0"/>
              <a:t> der </a:t>
            </a:r>
            <a:r>
              <a:rPr lang="hu-HU" sz="1800" dirty="0" err="1"/>
              <a:t>Ausbau</a:t>
            </a:r>
            <a:r>
              <a:rPr lang="hu-HU" sz="1800" dirty="0"/>
              <a:t> :</a:t>
            </a:r>
            <a:endParaRPr lang="sk-SK" sz="1800" dirty="0"/>
          </a:p>
          <a:p>
            <a:pPr eaLnBrk="1" hangingPunct="1">
              <a:defRPr/>
            </a:pPr>
            <a:r>
              <a:rPr lang="sk-SK" sz="1800" dirty="0" err="1"/>
              <a:t>Fenster</a:t>
            </a:r>
            <a:r>
              <a:rPr lang="sk-SK" sz="1800" dirty="0"/>
              <a:t>-  </a:t>
            </a:r>
            <a:r>
              <a:rPr lang="sk-SK" sz="1800" dirty="0" err="1"/>
              <a:t>und</a:t>
            </a:r>
            <a:r>
              <a:rPr lang="sk-SK" sz="1800" dirty="0"/>
              <a:t> T</a:t>
            </a:r>
            <a:r>
              <a:rPr lang="hu-HU" sz="1800" dirty="0" err="1"/>
              <a:t>ürenoffnungen</a:t>
            </a:r>
            <a:r>
              <a:rPr lang="hu-HU" sz="1800" dirty="0"/>
              <a:t> </a:t>
            </a:r>
            <a:r>
              <a:rPr lang="hu-HU" sz="1800" dirty="0" err="1"/>
              <a:t>werden</a:t>
            </a:r>
            <a:r>
              <a:rPr lang="hu-HU" sz="1800" dirty="0"/>
              <a:t> </a:t>
            </a:r>
            <a:r>
              <a:rPr lang="hu-HU" sz="1800" dirty="0" err="1"/>
              <a:t>geschlossen</a:t>
            </a:r>
            <a:endParaRPr lang="hu-HU" sz="1800" dirty="0"/>
          </a:p>
          <a:p>
            <a:pPr eaLnBrk="1" hangingPunct="1">
              <a:defRPr/>
            </a:pPr>
            <a:r>
              <a:rPr lang="hu-HU" sz="1800" dirty="0" err="1"/>
              <a:t>leichte</a:t>
            </a:r>
            <a:r>
              <a:rPr lang="hu-HU" sz="1800" dirty="0"/>
              <a:t> </a:t>
            </a:r>
            <a:r>
              <a:rPr lang="hu-HU" sz="1800" dirty="0" err="1"/>
              <a:t>Trennw</a:t>
            </a:r>
            <a:r>
              <a:rPr lang="sk-SK" sz="1800" dirty="0"/>
              <a:t>ä</a:t>
            </a:r>
            <a:r>
              <a:rPr lang="hu-HU" sz="1800" dirty="0" err="1"/>
              <a:t>nde</a:t>
            </a:r>
            <a:r>
              <a:rPr lang="hu-HU" sz="1800" dirty="0"/>
              <a:t> </a:t>
            </a:r>
            <a:r>
              <a:rPr lang="hu-HU" sz="1800" dirty="0" err="1"/>
              <a:t>werden</a:t>
            </a:r>
            <a:r>
              <a:rPr lang="hu-HU" sz="1800" dirty="0"/>
              <a:t> </a:t>
            </a:r>
            <a:r>
              <a:rPr lang="hu-HU" sz="1800" dirty="0" err="1"/>
              <a:t>eingezogen</a:t>
            </a:r>
            <a:r>
              <a:rPr lang="hu-HU" sz="1800" dirty="0"/>
              <a:t> und mit </a:t>
            </a:r>
            <a:r>
              <a:rPr lang="hu-HU" sz="1800" dirty="0" err="1"/>
              <a:t>Putz</a:t>
            </a:r>
            <a:r>
              <a:rPr lang="hu-HU" sz="1800" dirty="0"/>
              <a:t>                                           </a:t>
            </a:r>
            <a:r>
              <a:rPr lang="hu-HU" sz="1800" dirty="0" err="1"/>
              <a:t>versehen</a:t>
            </a:r>
            <a:endParaRPr lang="hu-HU" sz="1800" dirty="0"/>
          </a:p>
          <a:p>
            <a:pPr eaLnBrk="1" hangingPunct="1">
              <a:defRPr/>
            </a:pPr>
            <a:r>
              <a:rPr lang="hu-HU" sz="1800" dirty="0" err="1"/>
              <a:t>Fussböden</a:t>
            </a:r>
            <a:r>
              <a:rPr lang="hu-HU" sz="1800" dirty="0"/>
              <a:t> </a:t>
            </a:r>
            <a:r>
              <a:rPr lang="hu-HU" sz="1800" dirty="0" err="1"/>
              <a:t>werden</a:t>
            </a:r>
            <a:r>
              <a:rPr lang="hu-HU" sz="1800" dirty="0"/>
              <a:t> </a:t>
            </a:r>
            <a:r>
              <a:rPr lang="hu-HU" sz="1800" dirty="0" err="1"/>
              <a:t>fertiggestellt</a:t>
            </a:r>
            <a:endParaRPr lang="hu-HU" sz="1800" dirty="0"/>
          </a:p>
          <a:p>
            <a:pPr eaLnBrk="1" hangingPunct="1">
              <a:defRPr/>
            </a:pPr>
            <a:r>
              <a:rPr lang="hu-HU" sz="1800" dirty="0" err="1"/>
              <a:t>Tischler-</a:t>
            </a:r>
            <a:r>
              <a:rPr lang="hu-HU" sz="1800" dirty="0"/>
              <a:t>, </a:t>
            </a:r>
            <a:r>
              <a:rPr lang="hu-HU" sz="1800" dirty="0" err="1"/>
              <a:t>Fliesenleger-</a:t>
            </a:r>
            <a:r>
              <a:rPr lang="hu-HU" sz="1800" dirty="0"/>
              <a:t> und </a:t>
            </a:r>
            <a:r>
              <a:rPr lang="hu-HU" sz="1800" dirty="0" err="1"/>
              <a:t>Malerarbeiten</a:t>
            </a:r>
            <a:r>
              <a:rPr lang="hu-HU" sz="1800" dirty="0"/>
              <a:t> </a:t>
            </a:r>
            <a:r>
              <a:rPr lang="hu-HU" sz="1800" dirty="0" err="1"/>
              <a:t>werden</a:t>
            </a:r>
            <a:r>
              <a:rPr lang="hu-HU" sz="1800" dirty="0"/>
              <a:t> </a:t>
            </a:r>
            <a:r>
              <a:rPr lang="hu-HU" sz="1800" dirty="0" err="1"/>
              <a:t>gemacht</a:t>
            </a:r>
            <a:endParaRPr lang="hu-HU" sz="1800" dirty="0"/>
          </a:p>
          <a:p>
            <a:pPr eaLnBrk="1" hangingPunct="1">
              <a:defRPr/>
            </a:pPr>
            <a:r>
              <a:rPr lang="hu-HU" sz="1800" dirty="0" err="1"/>
              <a:t>Installationsarbeiten</a:t>
            </a:r>
            <a:r>
              <a:rPr lang="hu-HU" sz="1800" dirty="0"/>
              <a:t> </a:t>
            </a:r>
            <a:r>
              <a:rPr lang="hu-HU" sz="1800" dirty="0" err="1"/>
              <a:t>werden</a:t>
            </a:r>
            <a:r>
              <a:rPr lang="hu-HU" sz="1800" dirty="0"/>
              <a:t> </a:t>
            </a:r>
            <a:r>
              <a:rPr lang="hu-HU" sz="1800" dirty="0" err="1"/>
              <a:t>gemacht</a:t>
            </a:r>
            <a:endParaRPr lang="sk-SK" sz="1800" dirty="0"/>
          </a:p>
        </p:txBody>
      </p:sp>
      <p:cxnSp>
        <p:nvCxnSpPr>
          <p:cNvPr id="8" name="Rovná spojnica 7"/>
          <p:cNvCxnSpPr/>
          <p:nvPr/>
        </p:nvCxnSpPr>
        <p:spPr>
          <a:xfrm>
            <a:off x="179388" y="6294438"/>
            <a:ext cx="8713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6553200" y="6365966"/>
            <a:ext cx="2133600" cy="355509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200" dirty="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3" name="Picture 8" descr="fertighaus-ausbau-umb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05263"/>
            <a:ext cx="35163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6dd73b9a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4076700"/>
            <a:ext cx="2857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fotolia_46756875_x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060575"/>
            <a:ext cx="1908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err="1">
                <a:solidFill>
                  <a:srgbClr val="FFFF00"/>
                </a:solidFill>
                <a:effectLst/>
              </a:rPr>
              <a:t>Konstruktionsteile</a:t>
            </a:r>
            <a:r>
              <a:rPr lang="sk-SK" sz="2800" dirty="0">
                <a:solidFill>
                  <a:srgbClr val="FFFF00"/>
                </a:solidFill>
                <a:effectLst/>
              </a:rPr>
              <a:t> des </a:t>
            </a:r>
            <a:r>
              <a:rPr lang="sk-SK" sz="2800" dirty="0" err="1">
                <a:solidFill>
                  <a:srgbClr val="FFFF00"/>
                </a:solidFill>
                <a:effectLst/>
              </a:rPr>
              <a:t>Hochbaues</a:t>
            </a:r>
            <a:endParaRPr lang="sk-SK" sz="2800" dirty="0">
              <a:solidFill>
                <a:srgbClr val="FFFF00"/>
              </a:solidFill>
              <a:effectLst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2400">
                <a:effectLst/>
              </a:rPr>
              <a:t>Wände                  Decken                       Dächer</a:t>
            </a:r>
          </a:p>
          <a:p>
            <a:pPr>
              <a:buFont typeface="Wingdings" pitchFamily="2" charset="2"/>
              <a:buNone/>
            </a:pPr>
            <a:endParaRPr lang="sk-SK" sz="2400">
              <a:effectLst/>
            </a:endParaRPr>
          </a:p>
          <a:p>
            <a:pPr>
              <a:buFont typeface="Wingdings" pitchFamily="2" charset="2"/>
              <a:buNone/>
            </a:pPr>
            <a:endParaRPr lang="sk-SK" sz="2400">
              <a:effectLst/>
            </a:endParaRPr>
          </a:p>
          <a:p>
            <a:pPr>
              <a:buFont typeface="Wingdings" pitchFamily="2" charset="2"/>
              <a:buNone/>
            </a:pPr>
            <a:endParaRPr lang="sk-SK" sz="2400">
              <a:effectLst/>
            </a:endParaRPr>
          </a:p>
          <a:p>
            <a:pPr>
              <a:buFont typeface="Wingdings" pitchFamily="2" charset="2"/>
              <a:buNone/>
            </a:pPr>
            <a:endParaRPr lang="sk-SK" sz="240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sk-SK" sz="2400">
                <a:effectLst/>
              </a:rPr>
              <a:t>Treppen            </a:t>
            </a:r>
          </a:p>
          <a:p>
            <a:pPr>
              <a:buFont typeface="Wingdings" pitchFamily="2" charset="2"/>
              <a:buNone/>
            </a:pPr>
            <a:r>
              <a:rPr lang="sk-SK" sz="2400">
                <a:effectLst/>
              </a:rPr>
              <a:t>                            Fenster und Türen       Fussböden</a:t>
            </a:r>
          </a:p>
          <a:p>
            <a:pPr>
              <a:buFont typeface="Wingdings" pitchFamily="2" charset="2"/>
              <a:buNone/>
            </a:pPr>
            <a:r>
              <a:rPr lang="hu-HU" sz="2400">
                <a:effectLst/>
              </a:rPr>
              <a:t>                                                             </a:t>
            </a:r>
          </a:p>
          <a:p>
            <a:pPr>
              <a:buFont typeface="Wingdings" pitchFamily="2" charset="2"/>
              <a:buNone/>
            </a:pPr>
            <a:endParaRPr lang="hu-HU" sz="2400">
              <a:effectLst/>
            </a:endParaRPr>
          </a:p>
          <a:p>
            <a:pPr>
              <a:buFont typeface="Wingdings" pitchFamily="2" charset="2"/>
              <a:buNone/>
            </a:pPr>
            <a:endParaRPr lang="sk-SK" sz="2400">
              <a:effectLst/>
            </a:endParaRPr>
          </a:p>
        </p:txBody>
      </p:sp>
      <p:pic>
        <p:nvPicPr>
          <p:cNvPr id="19459" name="Picture 5" descr="rohbau1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33600"/>
            <a:ext cx="2430462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verputzte-decke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060575"/>
            <a:ext cx="17668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da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060575"/>
            <a:ext cx="25130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harfentreppe-im-rohbau_width800"/>
          <p:cNvPicPr>
            <a:picLocks noChangeAspect="1" noChangeArrowheads="1"/>
          </p:cNvPicPr>
          <p:nvPr/>
        </p:nvPicPr>
        <p:blipFill>
          <a:blip r:embed="rId5"/>
          <a:srcRect l="14174" t="16028" r="14174" b="16028"/>
          <a:stretch>
            <a:fillRect/>
          </a:stretch>
        </p:blipFill>
        <p:spPr bwMode="auto">
          <a:xfrm>
            <a:off x="539750" y="4292600"/>
            <a:ext cx="19399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9" descr="Fens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652963"/>
            <a:ext cx="15494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3" descr="harald_3487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4724400"/>
            <a:ext cx="1422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5" descr="Dielung-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724400"/>
            <a:ext cx="226853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7" descr="ANd9GcSPA8dANiFpLUdjHMq3aJ-8_hFNLUNmv1bOEMCMnlXKbbK-Xzx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2950" y="5589588"/>
            <a:ext cx="169227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k-SK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hu-HU" dirty="0" err="1"/>
              <a:t>Danke</a:t>
            </a:r>
            <a:r>
              <a:rPr lang="hu-HU" dirty="0"/>
              <a:t> </a:t>
            </a:r>
            <a:r>
              <a:rPr lang="hu-HU" dirty="0" err="1"/>
              <a:t>schön</a:t>
            </a:r>
            <a:endParaRPr lang="hu-HU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u-HU" dirty="0" err="1"/>
              <a:t>für</a:t>
            </a:r>
            <a:endParaRPr lang="hu-HU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u-HU" dirty="0" err="1"/>
              <a:t>Ihre</a:t>
            </a:r>
            <a:r>
              <a:rPr lang="hu-HU" dirty="0"/>
              <a:t> </a:t>
            </a:r>
            <a:r>
              <a:rPr lang="hu-HU" dirty="0" err="1"/>
              <a:t>Aufmerksamkeit</a:t>
            </a:r>
            <a:r>
              <a:rPr lang="sk-SK" dirty="0"/>
              <a:t>!</a:t>
            </a:r>
          </a:p>
        </p:txBody>
      </p:sp>
      <p:pic>
        <p:nvPicPr>
          <p:cNvPr id="20483" name="Picture 5" descr="200px-Hangulatjel-emotikon-smiley-hogyan-k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573463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k-SK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znúca mriežka">
  <a:themeElements>
    <a:clrScheme name="Miznúca mriežka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Miznúca mriež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znúca mriežka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núca mriežka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10170</TotalTime>
  <Words>139</Words>
  <Application>Microsoft Office PowerPoint</Application>
  <PresentationFormat>Prezentácia na obrazovke (4:3)</PresentationFormat>
  <Paragraphs>26</Paragraphs>
  <Slides>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Miznúca mriežka</vt:lpstr>
      <vt:lpstr>Der Hochbau Pozemné staviteľstvo Magasépítészet </vt:lpstr>
      <vt:lpstr>Der Hochbau ist ein Zweig des Bauwesens, der sich mit der Herstellung aller Bauwerke über der Erde befasst.</vt:lpstr>
      <vt:lpstr>Die Bauausführung</vt:lpstr>
      <vt:lpstr>Ausbau mit technischer Ausbaurüstung </vt:lpstr>
      <vt:lpstr>Konstruktionsteile des Hochbaues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NONI</dc:creator>
  <cp:lastModifiedBy>Katarína Mészárosová</cp:lastModifiedBy>
  <cp:revision>187</cp:revision>
  <dcterms:created xsi:type="dcterms:W3CDTF">2013-02-26T09:49:04Z</dcterms:created>
  <dcterms:modified xsi:type="dcterms:W3CDTF">2021-08-30T12:50:19Z</dcterms:modified>
</cp:coreProperties>
</file>